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20" r:id="rId4"/>
    <p:sldId id="410" r:id="rId5"/>
    <p:sldId id="321" r:id="rId6"/>
    <p:sldId id="322" r:id="rId7"/>
    <p:sldId id="323" r:id="rId8"/>
    <p:sldId id="417" r:id="rId9"/>
    <p:sldId id="324" r:id="rId10"/>
    <p:sldId id="418" r:id="rId11"/>
    <p:sldId id="325" r:id="rId12"/>
    <p:sldId id="326" r:id="rId13"/>
    <p:sldId id="327" r:id="rId14"/>
    <p:sldId id="328" r:id="rId15"/>
    <p:sldId id="329" r:id="rId16"/>
    <p:sldId id="406" r:id="rId17"/>
    <p:sldId id="330" r:id="rId18"/>
    <p:sldId id="419" r:id="rId19"/>
    <p:sldId id="420" r:id="rId20"/>
    <p:sldId id="331" r:id="rId21"/>
    <p:sldId id="332" r:id="rId22"/>
    <p:sldId id="407" r:id="rId23"/>
    <p:sldId id="424" r:id="rId24"/>
    <p:sldId id="421" r:id="rId25"/>
    <p:sldId id="335" r:id="rId26"/>
    <p:sldId id="336" r:id="rId27"/>
    <p:sldId id="333" r:id="rId28"/>
    <p:sldId id="338" r:id="rId29"/>
    <p:sldId id="337" r:id="rId30"/>
    <p:sldId id="339" r:id="rId31"/>
    <p:sldId id="422" r:id="rId32"/>
    <p:sldId id="340" r:id="rId33"/>
    <p:sldId id="341" r:id="rId34"/>
    <p:sldId id="425" r:id="rId35"/>
    <p:sldId id="342" r:id="rId36"/>
    <p:sldId id="343" r:id="rId37"/>
    <p:sldId id="344" r:id="rId38"/>
    <p:sldId id="408" r:id="rId39"/>
    <p:sldId id="345" r:id="rId40"/>
    <p:sldId id="423" r:id="rId41"/>
    <p:sldId id="346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36" autoAdjust="0"/>
  </p:normalViewPr>
  <p:slideViewPr>
    <p:cSldViewPr>
      <p:cViewPr varScale="1">
        <p:scale>
          <a:sx n="109" d="100"/>
          <a:sy n="109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30.09.2024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 и основы алгоритмизации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(ПиОА-3)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«Эргономика ГПИ. Общие положения»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Су­щественной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особенностью в деятельности человека с такой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 необходимость соотнесения сведений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получае­мых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приборов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экранов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между собой, так и с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реальными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управляемыми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основании соотнесения этих сведений строится вся деятельность оператора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6386" name="Picture 2" descr="https://simple-scada.com/wp-content/uploads/2017/02/Pyatigorsk-hotel_1-1200x69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1" b="4508"/>
          <a:stretch/>
        </p:blipFill>
        <p:spPr bwMode="auto">
          <a:xfrm>
            <a:off x="3478304" y="1988840"/>
            <a:ext cx="535517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 деятельности оператора при решении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определенной технологической задачи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выполне­нии операции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восприятие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процесс, включающий каче­ственно различные операции: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обнаружение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объекта восприятия;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объекте отдельных признаков, отвечающих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стоящей перед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оператором задаче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ознакомление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выделенными призна­ками и опознавание объекта восприятия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7412" name="Picture 4" descr="https://cerampakhsh.com/mag/wp-content/uploads/2019/05/post-id-002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r="13789"/>
          <a:stretch/>
        </p:blipFill>
        <p:spPr bwMode="auto">
          <a:xfrm>
            <a:off x="5190276" y="2060848"/>
            <a:ext cx="34861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 деятельности оператора при решении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определенной технологической задачи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выполне­нии операции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0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оценка информации,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обобщение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 основе за­ранее заданных или сформированных критериев оценки.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производится на основе сопоставления воспринятой информаци­онной модели со сложившейся у оператора внутренней образно-концептуальной моделью обстановки (системы управления).</a:t>
            </a:r>
          </a:p>
        </p:txBody>
      </p:sp>
      <p:pic>
        <p:nvPicPr>
          <p:cNvPr id="18434" name="Picture 2" descr="https://www.openlesson.ru/wp-content/gallery/folklor/kartinki2-1152x864.jpg?i=1941995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4875" b="4626"/>
          <a:stretch/>
        </p:blipFill>
        <p:spPr bwMode="auto">
          <a:xfrm>
            <a:off x="1979712" y="3553914"/>
            <a:ext cx="4866190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9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7891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программного обеспечения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подраздел </a:t>
            </a:r>
            <a:r>
              <a:rPr lang="ru-RU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микроэргономики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ориентированный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системы: 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ком­пьютер»,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компьютер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ком­пьютер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другие.</a:t>
            </a:r>
          </a:p>
        </p:txBody>
      </p:sp>
    </p:spTree>
    <p:extLst>
      <p:ext uri="{BB962C8B-B14F-4D97-AF65-F5344CB8AC3E}">
        <p14:creationId xmlns:p14="http://schemas.microsoft.com/office/powerpoint/2010/main" val="11273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яв­ляется составной частью любой программно-информационной системы, ориентированной на использование в любых процессах его жизнедеятельности.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Программная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способна прямо или косвенно влиять на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способен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влиять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работу системы.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Такая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связь человека с информаци­онной системой должна находиться в согласованном (гармонич­ном) состоянии.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Место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роль человека сводится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восприятию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поступающей из разнородных источников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принятию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реализации команд для исполнения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458" name="Picture 2" descr="https://niknyuteva.ru/wp-content/uploads/2023/06/navyki-prinyatiya-reshenij-kompetentsiya-situatsionnye-tes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78" y="3645025"/>
            <a:ext cx="4354122" cy="28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jeffshore.com/wp-content/uploads/2014/08/BS-Buyer-Strate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72" y="3645025"/>
            <a:ext cx="4185222" cy="28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глобальные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эргономические противоречия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2530" name="Picture 2" descr="https://pro-dachnikov.com/uploads/posts/2023-01/1672727525_pro-dachnikov-com-p-oshibki-ergonomiki-v-interere-foto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12976"/>
            <a:ext cx="475371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i.playground.ru/p/gPwYoHRUhpwztntkJzBkjw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540387" cy="351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неадекватное применение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интерфейсной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парадигмы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1506" name="Picture 2" descr="https://22century.ru/wp-content/uploads/2017/08/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99" y="2948706"/>
            <a:ext cx="5441801" cy="37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ошибки проектирования элементов пользовательского ин­терфейса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(как целых форм, так и аспектов применения конкрет­ных элементов управления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482" name="Picture 2" descr="https://is-dereva.ru/wp-content/uploads/3/f/a/3fab6b82ad96a59de795bb3623c4627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5509011" cy="28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i.ytimg.com/vi/UYV6os_oeck/maxresdefaul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 bwMode="auto">
          <a:xfrm>
            <a:off x="5796136" y="4264123"/>
            <a:ext cx="315463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изучение комплекса эргономических свойств (характери­стик) человека-оператора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органов чувств человека,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центральной нервной системы,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моторно-двигательного аппарата,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Рассматриваются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оптималь­ные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этих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характеристик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не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экстремальные.</a:t>
            </a:r>
          </a:p>
        </p:txBody>
      </p:sp>
      <p:pic>
        <p:nvPicPr>
          <p:cNvPr id="7170" name="Picture 2" descr="https://sun9-72.userapi.com/impg/EjtPRoNk6FeiJAJnEryQS3y4wIYx87f7bvu4Mg/hNl3hMnfGoY.jpg?size=1280x960&amp;quality=96&amp;sign=f133061d17326a9122f95f4bba1ddca6&amp;c_uniq_tag=IDLZlFLhDso2tMa8kJTd4VHZ_O0j06TAeedUwGnpEzE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573016"/>
            <a:ext cx="403244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1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основе эргономических требований к создаваемым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лежит требование к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эргономичности пользовательского интер­фейса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разработке системы создается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внешнего дизайна программного продукта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которое включает полное опи­сание его пользовательского интерфейса, в частности все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экран­ные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формы.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выполняется для конкретного заказчика, внешний дизайн программного продукта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определять его пользователи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создавая часть проектных документов в тех терминах, которые им понятны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554" name="Picture 2" descr="https://img.youtube.com/vi/6InS6pGP1iE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23099" r="9823" b="32801"/>
          <a:stretch/>
        </p:blipFill>
        <p:spPr bwMode="auto">
          <a:xfrm>
            <a:off x="251520" y="3212976"/>
            <a:ext cx="3528393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otvet.imgsmail.ru/download/8354924_cb6af4d99d8d183cfdf27c796f1c19a7_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26817"/>
            <a:ext cx="4310164" cy="14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разработки продукта его внешний 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многократно изменяться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поскольку при кажущейся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второстепенности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эта часть системы имеет ключевое значение для общего восприятия системы пользователем.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578" name="Picture 2" descr="https://omgubuntu.ru/content/images/2021/12/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" y="2132856"/>
            <a:ext cx="7960660" cy="446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НЕ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удовлетворит </a:t>
            </a:r>
            <a:r>
              <a:rPr lang="ru-RU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безупречность программного кода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продукта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если какая-то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часть графического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 вызывает у него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затруднения: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запутывает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ошибкам,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раздражает,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яв­ляется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недостаточно гибкой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функциональной,</a:t>
            </a:r>
          </a:p>
        </p:txBody>
      </p:sp>
      <p:pic>
        <p:nvPicPr>
          <p:cNvPr id="25604" name="Picture 4" descr="https://uploads.dailydot.com/224/d8/3c781cf1a4905c6f-e1491338148475.jpg?auto=compress&amp;amp;fm=p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48188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4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 НЕ работает с кодом программного продукта.</a:t>
            </a: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 взаимодействует с графическим интерфейсом.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cdn1.tenchat.ru/static/vbc-gostinder/2022-07-15/compressed/182b46e9-e662-405a-bfd4-00b7e849944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44" y="1484784"/>
            <a:ext cx="7134311" cy="509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Продукт не устроит пользователя, если он (продукт)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реализует всего того,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личному и скромному мнению пользователя, продукт обязан уметь делать.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Отсылка к управляемости и целям управления.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Работая над внешним дизайном, необходимо понимать, что даже в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тщательно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продуманной системе в процессе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ё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эксплуатации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всё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равно могут обнаружиться неко­торые недостатки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https://thetechleadcom.files.wordpress.com/2020/09/screen-shot-2020-09-14-at-10.50.41-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/>
        </p:blipFill>
        <p:spPr bwMode="auto">
          <a:xfrm>
            <a:off x="395536" y="3645024"/>
            <a:ext cx="51875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4"/>
          <p:cNvSpPr/>
          <p:nvPr/>
        </p:nvSpPr>
        <p:spPr>
          <a:xfrm>
            <a:off x="5403033" y="5956712"/>
            <a:ext cx="360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4"/>
          <p:cNvSpPr/>
          <p:nvPr/>
        </p:nvSpPr>
        <p:spPr>
          <a:xfrm>
            <a:off x="6372200" y="4695237"/>
            <a:ext cx="2088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 и было задумано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6804248" y="2132856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7956376" y="1412776"/>
            <a:ext cx="0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1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9010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пользовательского интерфейса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ра­бота 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основном связанная с анализом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деятельности реальных или потен­циальных пользователей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продукта, а именно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стремлений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предпочтений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особенностей работы.</a:t>
            </a:r>
          </a:p>
        </p:txBody>
      </p:sp>
      <p:pic>
        <p:nvPicPr>
          <p:cNvPr id="27650" name="Picture 2" descr="https://yar-ipoteka.ru/files/posts/nj6bcjb0yb7rw5xxz0jk7ozham1h79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18" y="2996952"/>
            <a:ext cx="5038528" cy="33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эргономичного пользовательского интерфей­са заключается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отображении информации эффективно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насколько это возможно для человеческого восприятия,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структурировании отображения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мониторе таким об­разом,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привлечь внимание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 наиболее важным единицам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следует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минимизировать общую инфор­мацию на экране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представить только те компоненты системы, которые необходимы для пользователя в конкретной ситуации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8674" name="Picture 2" descr="https://programmist1c.ru/upload/medialibrary/668/66839de789bf0f5006deb9be9f6f955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3"/>
          <a:stretch/>
        </p:blipFill>
        <p:spPr bwMode="auto">
          <a:xfrm>
            <a:off x="6372200" y="3356992"/>
            <a:ext cx="2160241" cy="20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естественность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неизбыточность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непосредственный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доступ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информационно-справочной </a:t>
            </a:r>
          </a:p>
          <a:p>
            <a:pPr lvl="1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гибкость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698" name="Picture 2" descr="https://mksmedia.ru/upload/iblock/8bb/8bb0c4354e91a01fd62cf5ed26bd3a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03" y="1702598"/>
            <a:ext cx="4277854" cy="339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9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естественность (интуитивность)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системой не должна вызывать у пользователя сложностей в поиске необ­ходимых элементов интерфейса для управления процессом ре­шения поставленной задачи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22" name="Picture 2" descr="https://ukrpublic.com/images/2021/05/15/internet%20censorship2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40" y="3068960"/>
            <a:ext cx="5309320" cy="35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организация рабочего места оператора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учётом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требований, предъявляемых к рабочему месту в целом и отдельным его элементам, с целью обеспечения максимальных удобств и эффективности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оператора.</a:t>
            </a:r>
          </a:p>
        </p:txBody>
      </p:sp>
      <p:pic>
        <p:nvPicPr>
          <p:cNvPr id="9218" name="Picture 2" descr="https://ohranatryda.ru/wp-content/uploads/2019/07/4_dostatochn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962"/>
            <a:ext cx="403244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npo-musson.ru/wp-content/uploads/2023/08/obshheobmennaya-ventilyaczi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36049"/>
            <a:ext cx="4252473" cy="30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работы с системой пользователем были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задействованы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приёмы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определённой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частью системы, то в другой части системы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приёмы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должны быть идентичны (однотипны).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748" name="Picture 4" descr="https://projuktiteam.com/wp-content/uploads/2017/07/e5b18fe5b995e5bfabe785a7-2015-05-07-e4b88be58d8812-34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59" y="3429000"/>
            <a:ext cx="7541681" cy="29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системой посредством интерфейса должна соответствовать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установленным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нормам (например, использование клавиш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Enter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(ввод, подтверждение, переход на следующую строку)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(удаление),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Escape (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выход, отмена, прерывание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746" name="Picture 2" descr="https://kartinki.pics/uploads/posts/2022-12/1671783273_kartinkin-net-p-prikolnie-kartinki-na-klaviaturu-instagram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77" y="3429000"/>
            <a:ext cx="5642646" cy="31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0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неизбыточность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 должен вводить только минимальную информацию для работы или управления систе­мой.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пользователь не должен вводить незначимые цифры (00010 вместо 10)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Аналогично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нельзя требовать от пользователя ввести информацию,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которая уже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была предварительно введена, или информацию, которая может быть автоматически получена из системы.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использовать значения по умолчанию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всюду,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где только это возможно,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целью минимизации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непосредственный доступ к системе помощи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работы необходимо, чтобы в системе был обеспечен доступ поль­зователя к требуемым инструкциям.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помощи должна опи­сывать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рациональное (и как можно большее)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существующих команд на долж­ном уровне и обеспечивать пояснения характера сообщений об ошибках и пояснение выполняемого системой действия.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Сообще­ния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 ошибках должны быть полезны и понятны пользователю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796" name="Picture 4" descr="https://errorsdoc.com/wp-content/uploads/2019/11/F1-key-on-your-keybo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8119" r="9281" b="8723"/>
          <a:stretch/>
        </p:blipFill>
        <p:spPr bwMode="auto">
          <a:xfrm>
            <a:off x="5436096" y="4509120"/>
            <a:ext cx="3250834" cy="218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непосредственный доступ к системе помощи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работы необходимо, чтобы в системе был обеспечен доступ поль­зователя к требуемым инструкциям.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 descr="0019.bmp"/>
          <p:cNvPicPr>
            <a:picLocks noChangeAspect="1"/>
          </p:cNvPicPr>
          <p:nvPr/>
        </p:nvPicPr>
        <p:blipFill>
          <a:blip r:embed="rId2" cstate="print"/>
          <a:srcRect l="2306" t="2862" r="4813" b="6976"/>
          <a:stretch>
            <a:fillRect/>
          </a:stretch>
        </p:blipFill>
        <p:spPr>
          <a:xfrm>
            <a:off x="1043608" y="2420888"/>
            <a:ext cx="7148223" cy="424847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499992" y="3212976"/>
            <a:ext cx="1800200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9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гибкость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способность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 системы обслужи­вать пользователей с различными уровнями подготовки.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неопытных пользователей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интерфейс может быть организован как иерархическая структура меню, а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опытных пользовате­лей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команды, комбинации нажатий клавиш и параметры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90001"/>
            <a:ext cx="1687908" cy="3281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55" y="3283130"/>
            <a:ext cx="3520438" cy="3288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290001"/>
            <a:ext cx="3225955" cy="32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Встраивание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 эргономического проектирования в об­щий процесс разработки системы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аспект защищённости системы. </a:t>
            </a:r>
          </a:p>
        </p:txBody>
      </p:sp>
      <p:pic>
        <p:nvPicPr>
          <p:cNvPr id="2050" name="Picture 2" descr="https://centr-nachalo.ru/wp-content/uploads/1/b/5/1b59276c4371e69fdc7197ddb1f0df4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041" y="3789040"/>
            <a:ext cx="5969918" cy="2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abhisheksr01/spring-boot-microservice-best-practices/master/doc-resources/images/devsecop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2326" r="59164" b="6955"/>
          <a:stretch/>
        </p:blipFill>
        <p:spPr bwMode="auto">
          <a:xfrm>
            <a:off x="6228184" y="1489557"/>
            <a:ext cx="215654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vesti-yaroslavl.ru/media/k2/items/src/cb6107df3b0dff6207bcdfd00a18ee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86"/>
          <a:stretch/>
        </p:blipFill>
        <p:spPr bwMode="auto">
          <a:xfrm>
            <a:off x="251520" y="1651424"/>
            <a:ext cx="2880687" cy="197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779912" y="2132856"/>
            <a:ext cx="1584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</a:t>
            </a:r>
          </a:p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</a:t>
            </a:r>
            <a:endParaRPr lang="ru-RU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H="1">
            <a:off x="3275856" y="2060848"/>
            <a:ext cx="12961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499992" y="3068960"/>
            <a:ext cx="17281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организованный пользовательский интерфейс позволяет реализовать следующие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количества производимых пользователем оши­бок при работе с системой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стоимости поддержки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стоимости обучения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уменьшение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потерь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вследствие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снижения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производитель­ности 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работников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внедрении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системы;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восстанов­ление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прежнего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уровня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842" name="Picture 2" descr="https://proprikol.ru/wp-content/uploads/2020/11/kartinki-oshibki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17032"/>
            <a:ext cx="4332662" cy="28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организованный пользовательский интерфейс позволяет реализовать следующие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улучшение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морального состояния персонала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уменьшение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расходов на изменение дизайна пользова­тельского интерфейса по требованию пользователей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доступность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функциональности системы для максималь­ного количества пользователей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866" name="Picture 2" descr="https://sun9-53.userapi.com/impg/p0qi_045Z5pCZCnohNHFhHUnybERefibRROoJg/UVHPH7u_pRo.jpg?size=1280x853&amp;quality=96&amp;sign=69bb12944bd929ed43b99ba45a8cc85c&amp;c_uniq_tag=agVmF1DloY8nYiQOctcqTS90SOIherh_BOurrbGRCfw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/>
          <a:stretch/>
        </p:blipFill>
        <p:spPr bwMode="auto">
          <a:xfrm>
            <a:off x="2189230" y="3861691"/>
            <a:ext cx="4765539" cy="28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Ориентированные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пользователей методы проектирования пользовательского интерфейса демонстрируют определенные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устранение ошибок на более раннем этапе проектирования системы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зна­чительному удешевлению.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9938" name="Picture 2" descr="https://catherineasquithgallery.com/uploads/posts/2021-03/1614857959_156-p-stroitelnii-fon-1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6" y="2996952"/>
            <a:ext cx="7198768" cy="35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профессиональной подготовки операторов, включающей в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себя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профотбор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профобучение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тренировку</a:t>
            </a: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формирование коллективов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(тимбилдинг)</a:t>
            </a:r>
          </a:p>
        </p:txBody>
      </p:sp>
      <p:pic>
        <p:nvPicPr>
          <p:cNvPr id="10242" name="Picture 2" descr="https://priroda.club/uploads/posts/2023-08/1691458027_priroda-club-p-timbilding-na-prirode-pinterest-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04864"/>
            <a:ext cx="3128176" cy="208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youlooks.ru/wp-content/uploads/2020/08/2b3998318bef258e09c281a595ee1e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440447"/>
            <a:ext cx="3128176" cy="208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методы, как бумаж­ное макетирование пользовательского интерфейса совместно с конечными пользователями,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установлению более полно­го понимания между заказчиком и разработчиком ПО, что, в свою очередь, снижает вероятность последующих переделок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914" name="Picture 2" descr="https://luxe-host.ru/wp-content/uploads/f/b/5/fb5b62bfa7143b751d1ba4b928b79fa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t="12405" r="5649" b="2918"/>
          <a:stretch/>
        </p:blipFill>
        <p:spPr bwMode="auto">
          <a:xfrm>
            <a:off x="1154583" y="2322808"/>
            <a:ext cx="6834834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03848" y="4149080"/>
            <a:ext cx="252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Макет ГПИ</a:t>
            </a:r>
          </a:p>
        </p:txBody>
      </p:sp>
    </p:spTree>
    <p:extLst>
      <p:ext uri="{BB962C8B-B14F-4D97-AF65-F5344CB8AC3E}">
        <p14:creationId xmlns:p14="http://schemas.microsoft.com/office/powerpoint/2010/main" val="37492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 полное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чёткое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определение задач (не только с точки зрения технологий, но и с точки зрения будущих пользователей системы) и договоренность относительно принципов построе­ния пользовательского интерфейса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более адекватной оценке задачи, как заказчиком, так и исполнителем, позволяет заказчику убедиться в том, что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исполнитель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действительно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за­ботится 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(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заказчика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потребностях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890" name="Picture 2" descr="https://static.tildacdn.com/tild3566-6238-4666-b734-393031336566/P4X6FzNcn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5" y="3068960"/>
            <a:ext cx="5231210" cy="34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4005064"/>
            <a:ext cx="252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Заказчик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72200" y="4077072"/>
            <a:ext cx="2592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8694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после­довательности 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tabLst>
                <a:tab pos="354013" algn="l"/>
              </a:tabLst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	эргономическое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оценка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tabLst>
                <a:tab pos="354013" algn="l"/>
              </a:tabLst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6)	определение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экономического эффекта эргономического обеспечения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человека-оператора является ос­новным предметом эргономического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1266" name="Picture 2" descr="https://cf2.ppt-online.org/files2/slide/t/TpP4oJvwR8qfdQj0OkxaYL7VUMHBiFluX1m6Zyhzc/slide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79" y="2636912"/>
            <a:ext cx="3847442" cy="28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чертой деятельности оператора яв­ляется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отсутствие возможности непосредственно наблюдать за управляемыми объектами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необходимость использования ин­формации, которая поступает к нему по каналам связи.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Деятель­ность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человека, совершаемую не с реальными объектами, а с их заместителями или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имитирующими их образами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называют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деятельностью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информационными моделями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реальных объектов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2290" name="Picture 2" descr="https://sdo.finkont.ru/pluginfile.php/60751/course/overviewfiles/sovremennye_praktiki_upravleniya_avtotransportnym_predpriyatiem_atp_informatsionno_analiticheskie_s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04864"/>
            <a:ext cx="5174543" cy="29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совокупность информации о состоянии и функционировании объекта управления и внешней среды.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оператора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имитато­ром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отражающим все существенно важные для управления свой­ства реальных объектов.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 descr="https://ok-t.ru/studopedia/baza13/1925165548107.files/image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8" y="2420888"/>
            <a:ext cx="7794229" cy="39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источником информа­ции, на основе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которого: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формируется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 реальной обстановки,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оценка сложившейся ситуации,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плани­руются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управляющие воздействия,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принимаются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решения, обес­печивающие правильную работу системы и выполнение возло­женных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наблюдаются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оцениваются результаты реализации решений. </a:t>
            </a:r>
          </a:p>
        </p:txBody>
      </p:sp>
      <p:pic>
        <p:nvPicPr>
          <p:cNvPr id="14340" name="Picture 4" descr="http://dialog-trans.ru/local/images/dialogtrans/mpc_birshogir_jpg_13843474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5922"/>
          <a:stretch/>
        </p:blipFill>
        <p:spPr bwMode="auto">
          <a:xfrm>
            <a:off x="1397000" y="3356992"/>
            <a:ext cx="635000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Объём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включенной в модель, и пра­вила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организации должны соответствовать задачам и спосо­бам управления.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модель реализуется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помощью устройств отображения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4" name="Picture 4" descr="https://uxmag.com/wp-content/uploads/files/uploads/simon-nothing-left-to-take-away/microsoft-word-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63" y="2492896"/>
            <a:ext cx="6120680" cy="390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1699</Words>
  <Application>Microsoft Office PowerPoint</Application>
  <PresentationFormat>Экран (4:3)</PresentationFormat>
  <Paragraphs>323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Arial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Сафронов А.И.</cp:lastModifiedBy>
  <cp:revision>272</cp:revision>
  <dcterms:created xsi:type="dcterms:W3CDTF">2016-01-30T16:19:22Z</dcterms:created>
  <dcterms:modified xsi:type="dcterms:W3CDTF">2024-09-30T07:49:22Z</dcterms:modified>
</cp:coreProperties>
</file>